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</p:sldIdLst>
  <p:sldSz cy="5143500" cx="9144000"/>
  <p:notesSz cx="6858000" cy="9144000"/>
  <p:embeddedFontLst>
    <p:embeddedFont>
      <p:font typeface="Robo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font" Target="fonts/Roboto-regular.fntdata"/><Relationship Id="rId21" Type="http://schemas.openxmlformats.org/officeDocument/2006/relationships/slide" Target="slides/slide17.xml"/><Relationship Id="rId24" Type="http://schemas.openxmlformats.org/officeDocument/2006/relationships/font" Target="fonts/Roboto-italic.fntdata"/><Relationship Id="rId23" Type="http://schemas.openxmlformats.org/officeDocument/2006/relationships/font" Target="fonts/Roboto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5" Type="http://schemas.openxmlformats.org/officeDocument/2006/relationships/font" Target="fonts/Roboto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Shape 1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Shape 1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Shape 1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Shape 1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Shape 1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Shape 1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Shape 2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Shape 2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Shape 1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Shape 1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Shape 1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Shape 1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Shape 1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Shape 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Shape 16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Shape 17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C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Shape 70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Shape 7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Shape 76"/>
          <p:cNvSpPr txBox="1"/>
          <p:nvPr>
            <p:ph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Shape 7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C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CN">
                <a:solidFill>
                  <a:schemeClr val="dk2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hape 20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Shape 2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Shape 26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C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Shape 29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Shape 30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Shape 3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6" name="Shape 36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C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41" name="Shape 41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42" name="Shape 4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CN">
                <a:solidFill>
                  <a:schemeClr val="dk2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5" name="Shape 4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CN">
                <a:solidFill>
                  <a:schemeClr val="dk2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48" name="Shape 48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49" name="Shape 4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CN">
                <a:solidFill>
                  <a:schemeClr val="dk2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Shape 5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Shape 5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4" name="Shape 54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5" name="Shape 55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6" name="Shape 56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Shape 57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Shape 5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C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61" name="Shape 6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2" name="Shape 62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63" name="Shape 63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64" name="Shape 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Shape 6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C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68" name="Shape 6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CN">
                <a:solidFill>
                  <a:schemeClr val="dk2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zh-C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Relationship Id="rId4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github.com/XinyueZ/pma" TargetMode="External"/><Relationship Id="rId4" Type="http://schemas.openxmlformats.org/officeDocument/2006/relationships/image" Target="../media/image14.png"/><Relationship Id="rId5" Type="http://schemas.openxmlformats.org/officeDocument/2006/relationships/hyperlink" Target="https://github.com/XinyueZ" TargetMode="External"/><Relationship Id="rId6" Type="http://schemas.openxmlformats.org/officeDocument/2006/relationships/image" Target="../media/image17.png"/><Relationship Id="rId7" Type="http://schemas.openxmlformats.org/officeDocument/2006/relationships/hyperlink" Target="https://twitter.com/ChrisXYZhao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8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jpg"/><Relationship Id="rId4" Type="http://schemas.openxmlformats.org/officeDocument/2006/relationships/image" Target="../media/image8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CN"/>
              <a:t>Progressive Mobile Application</a:t>
            </a:r>
          </a:p>
        </p:txBody>
      </p:sp>
      <p:sp>
        <p:nvSpPr>
          <p:cNvPr id="86" name="Shape 86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CN"/>
              <a:t>PMA, an ever  responsible mobile-app concept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Shape 1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7975" y="0"/>
            <a:ext cx="4628275" cy="4876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CN"/>
              <a:t>Network</a:t>
            </a:r>
          </a:p>
        </p:txBody>
      </p:sp>
      <p:sp>
        <p:nvSpPr>
          <p:cNvPr id="170" name="Shape 170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/>
              <a:t>App knows changes of network-status.</a:t>
            </a:r>
          </a:p>
          <a:p>
            <a:pPr indent="-3429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/>
              <a:t>App knows little different features for online and offline(inc. airplane).</a:t>
            </a:r>
          </a:p>
          <a:p>
            <a:pPr indent="-3429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/>
              <a:t>App knows every http-request, ie. feeds update.</a:t>
            </a:r>
          </a:p>
          <a:p>
            <a:pPr indent="-3429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/>
              <a:t>App knows error-cases and handle them with payload.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/>
              <a:t>App knows how to </a:t>
            </a:r>
            <a:r>
              <a:rPr b="1" lang="zh-CN"/>
              <a:t>reload </a:t>
            </a:r>
            <a:r>
              <a:rPr lang="zh-CN"/>
              <a:t>data.</a:t>
            </a:r>
          </a:p>
          <a:p>
            <a:pPr indent="-342900" lvl="0" marL="4572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zh-CN"/>
              <a:t>… ...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Shape 1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8575" y="152400"/>
            <a:ext cx="2408674" cy="4578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Shape 1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30650" y="152400"/>
            <a:ext cx="2355325" cy="45782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7" name="Shape 177"/>
          <p:cNvCxnSpPr>
            <a:endCxn id="176" idx="1"/>
          </p:cNvCxnSpPr>
          <p:nvPr/>
        </p:nvCxnSpPr>
        <p:spPr>
          <a:xfrm>
            <a:off x="2977350" y="2441538"/>
            <a:ext cx="2553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78" name="Shape 178"/>
          <p:cNvSpPr txBox="1"/>
          <p:nvPr/>
        </p:nvSpPr>
        <p:spPr>
          <a:xfrm>
            <a:off x="3585500" y="1963475"/>
            <a:ext cx="1109700" cy="3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CN"/>
              <a:t>Under way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CN"/>
              <a:t>UX</a:t>
            </a:r>
          </a:p>
        </p:txBody>
      </p:sp>
      <p:sp>
        <p:nvSpPr>
          <p:cNvPr id="184" name="Shape 18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/>
              <a:t>Refresh bubble 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zh-CN"/>
              <a:t>Notification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/>
              <a:t>No Toast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zh-CN"/>
              <a:t>Less Dialog, more </a:t>
            </a:r>
            <a:r>
              <a:rPr lang="zh-CN"/>
              <a:t>Snackbar(Android) </a:t>
            </a:r>
          </a:p>
        </p:txBody>
      </p:sp>
      <p:pic>
        <p:nvPicPr>
          <p:cNvPr id="185" name="Shape 1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800" y="2316988"/>
            <a:ext cx="2486476" cy="1043075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Shape 186"/>
          <p:cNvSpPr/>
          <p:nvPr/>
        </p:nvSpPr>
        <p:spPr>
          <a:xfrm>
            <a:off x="768325" y="1227175"/>
            <a:ext cx="2251500" cy="8538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6AA84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7" name="Shape 187"/>
          <p:cNvSpPr txBox="1"/>
          <p:nvPr/>
        </p:nvSpPr>
        <p:spPr>
          <a:xfrm>
            <a:off x="3713575" y="1295575"/>
            <a:ext cx="6146700" cy="71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CN"/>
              <a:t>Update background, foreground showing local data(payload)</a:t>
            </a:r>
          </a:p>
        </p:txBody>
      </p:sp>
      <p:cxnSp>
        <p:nvCxnSpPr>
          <p:cNvPr id="188" name="Shape 188"/>
          <p:cNvCxnSpPr>
            <a:stCxn id="186" idx="3"/>
            <a:endCxn id="187" idx="1"/>
          </p:cNvCxnSpPr>
          <p:nvPr/>
        </p:nvCxnSpPr>
        <p:spPr>
          <a:xfrm>
            <a:off x="3019825" y="1654075"/>
            <a:ext cx="693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CN"/>
              <a:t>Who need PMA</a:t>
            </a:r>
          </a:p>
        </p:txBody>
      </p:sp>
      <p:sp>
        <p:nvSpPr>
          <p:cNvPr id="194" name="Shape 19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lnSpc>
                <a:spcPct val="200000"/>
              </a:lnSpc>
              <a:spcBef>
                <a:spcPts val="0"/>
              </a:spcBef>
              <a:buNone/>
            </a:pPr>
            <a:r>
              <a:rPr lang="zh-CN"/>
              <a:t>No limit, some apps recommend:</a:t>
            </a:r>
          </a:p>
          <a:p>
            <a:pPr indent="-342900" lvl="0" marL="4572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/>
              <a:t>News -- more underway, train, subway etc.</a:t>
            </a:r>
          </a:p>
          <a:p>
            <a:pPr indent="-342900" lvl="0" marL="4572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/>
              <a:t>Fashion -- photos, medias, in shop, store</a:t>
            </a:r>
          </a:p>
          <a:p>
            <a:pPr indent="-342900" lvl="0" marL="4572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/>
              <a:t>Instant-Message(IM) -- continuous</a:t>
            </a:r>
          </a:p>
          <a:p>
            <a:pPr indent="-342900" lvl="0" marL="457200">
              <a:lnSpc>
                <a:spcPct val="200000"/>
              </a:lnSpc>
              <a:spcBef>
                <a:spcPts val="0"/>
              </a:spcBef>
              <a:buSzPct val="100000"/>
            </a:pPr>
            <a:r>
              <a:rPr lang="zh-CN"/>
              <a:t>Social-Network(SN) -- underway &amp; continuous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CN"/>
              <a:t>Checklist of PMA(prio+)</a:t>
            </a:r>
            <a:br>
              <a:rPr lang="zh-CN"/>
            </a:br>
          </a:p>
        </p:txBody>
      </p:sp>
      <p:sp>
        <p:nvSpPr>
          <p:cNvPr id="200" name="Shape 200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buSzPct val="100000"/>
            </a:pPr>
            <a:r>
              <a:rPr lang="zh-CN"/>
              <a:t>Avoid having Large area blank plus endless progress bar.</a:t>
            </a:r>
          </a:p>
          <a:p>
            <a:pPr indent="-342900" lvl="0" marL="457200" rtl="0">
              <a:spcBef>
                <a:spcPts val="0"/>
              </a:spcBef>
              <a:buSzPct val="100000"/>
            </a:pPr>
            <a:r>
              <a:rPr lang="zh-CN"/>
              <a:t>Avoiding showing empty-state or no-data messages.</a:t>
            </a:r>
          </a:p>
          <a:p>
            <a:pPr indent="-342900" lvl="0" marL="457200" rtl="0">
              <a:spcBef>
                <a:spcPts val="0"/>
              </a:spcBef>
              <a:buSzPct val="100000"/>
            </a:pPr>
            <a:r>
              <a:rPr lang="zh-CN"/>
              <a:t>....more chances to reload data....</a:t>
            </a:r>
          </a:p>
          <a:p>
            <a:pPr indent="-342900" lvl="0" marL="457200" rtl="0">
              <a:spcBef>
                <a:spcPts val="0"/>
              </a:spcBef>
              <a:buSzPct val="100000"/>
            </a:pPr>
            <a:r>
              <a:rPr lang="zh-CN"/>
              <a:t>....avoid a huge different between offline, online, airplane-mode ....</a:t>
            </a:r>
          </a:p>
          <a:p>
            <a:pPr indent="-342900" lvl="0" marL="457200" rtl="0">
              <a:spcBef>
                <a:spcPts val="0"/>
              </a:spcBef>
              <a:buSzPct val="100000"/>
            </a:pPr>
            <a:r>
              <a:rPr lang="zh-CN"/>
              <a:t>….Payload-Data....</a:t>
            </a:r>
          </a:p>
          <a:p>
            <a:pPr indent="-342900" lvl="0" marL="457200" rtl="0">
              <a:spcBef>
                <a:spcPts val="0"/>
              </a:spcBef>
              <a:buSzPct val="100000"/>
            </a:pPr>
            <a:r>
              <a:rPr lang="zh-CN"/>
              <a:t>….</a:t>
            </a:r>
            <a:r>
              <a:rPr lang="zh-CN"/>
              <a:t>maintainable </a:t>
            </a:r>
            <a:r>
              <a:rPr lang="zh-CN"/>
              <a:t>codes, </a:t>
            </a:r>
            <a:r>
              <a:rPr lang="zh-CN"/>
              <a:t>readability first....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CN"/>
              <a:t>Final</a:t>
            </a:r>
          </a:p>
        </p:txBody>
      </p:sp>
      <p:sp>
        <p:nvSpPr>
          <p:cNvPr id="206" name="Shape 206"/>
          <p:cNvSpPr txBox="1"/>
          <p:nvPr>
            <p:ph idx="1" type="body"/>
          </p:nvPr>
        </p:nvSpPr>
        <p:spPr>
          <a:xfrm>
            <a:off x="311700" y="1017800"/>
            <a:ext cx="8520600" cy="35511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zh-CN" sz="2400"/>
              <a:t>“No Empty, No long-loading”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CN"/>
              <a:t>Thanks</a:t>
            </a:r>
          </a:p>
        </p:txBody>
      </p:sp>
      <p:sp>
        <p:nvSpPr>
          <p:cNvPr id="212" name="Shape 212"/>
          <p:cNvSpPr txBox="1"/>
          <p:nvPr>
            <p:ph idx="1" type="body"/>
          </p:nvPr>
        </p:nvSpPr>
        <p:spPr>
          <a:xfrm>
            <a:off x="770550" y="1238600"/>
            <a:ext cx="4789200" cy="509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CN"/>
              <a:t>Home Page(doc in progress + ppt): </a:t>
            </a:r>
            <a:r>
              <a:rPr lang="zh-CN" u="sng">
                <a:solidFill>
                  <a:schemeClr val="hlink"/>
                </a:solidFill>
                <a:hlinkClick r:id="rId3"/>
              </a:rPr>
              <a:t>https://github.com/XinyueZ/pma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13" name="Shape 2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968775"/>
            <a:ext cx="1403301" cy="701651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Shape 214"/>
          <p:cNvSpPr txBox="1"/>
          <p:nvPr/>
        </p:nvSpPr>
        <p:spPr>
          <a:xfrm>
            <a:off x="1341125" y="2161050"/>
            <a:ext cx="25197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CN" u="sng">
                <a:solidFill>
                  <a:schemeClr val="hlink"/>
                </a:solidFill>
                <a:hlinkClick r:id="rId5"/>
              </a:rPr>
              <a:t>XinyueZ</a:t>
            </a:r>
          </a:p>
        </p:txBody>
      </p:sp>
      <p:pic>
        <p:nvPicPr>
          <p:cNvPr id="215" name="Shape 2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1150" y="2670426"/>
            <a:ext cx="964395" cy="267251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Shape 216"/>
          <p:cNvSpPr txBox="1"/>
          <p:nvPr/>
        </p:nvSpPr>
        <p:spPr>
          <a:xfrm>
            <a:off x="1341125" y="2670400"/>
            <a:ext cx="1739400" cy="26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CN" u="sng">
                <a:solidFill>
                  <a:schemeClr val="hlink"/>
                </a:solidFill>
                <a:hlinkClick r:id="rId7"/>
              </a:rPr>
              <a:t>@ChrisXYZhao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CN"/>
              <a:t>Problem</a:t>
            </a:r>
          </a:p>
        </p:txBody>
      </p:sp>
      <p:sp>
        <p:nvSpPr>
          <p:cNvPr id="92" name="Shape 92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buSzPct val="100000"/>
            </a:pPr>
            <a:r>
              <a:rPr lang="zh-CN"/>
              <a:t>App should provide information continuously, but not all.</a:t>
            </a:r>
          </a:p>
          <a:p>
            <a:pPr indent="-342900" lvl="0" marL="457200" rtl="0">
              <a:spcBef>
                <a:spcPts val="0"/>
              </a:spcBef>
              <a:buSzPct val="100000"/>
            </a:pPr>
            <a:r>
              <a:rPr lang="zh-CN"/>
              <a:t>App runs with network nicely, however…</a:t>
            </a:r>
          </a:p>
          <a:p>
            <a:pPr indent="-342900" lvl="0" marL="457200" rtl="0">
              <a:spcBef>
                <a:spcPts val="0"/>
              </a:spcBef>
              <a:buSzPct val="100000"/>
            </a:pPr>
            <a:r>
              <a:rPr lang="zh-CN"/>
              <a:t>In source-code you see too many data-sources and Different ways to request data.</a:t>
            </a:r>
          </a:p>
          <a:p>
            <a:pPr indent="-342900" lvl="0" marL="457200" rtl="0">
              <a:spcBef>
                <a:spcPts val="0"/>
              </a:spcBef>
              <a:buSzPct val="100000"/>
            </a:pPr>
            <a:r>
              <a:rPr lang="zh-CN"/>
              <a:t>No solution for cases, i.e. offline, 3G~2G, airplane-mode etc.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CN"/>
              <a:t>So s</a:t>
            </a:r>
            <a:r>
              <a:rPr lang="zh-CN"/>
              <a:t>ad, </a:t>
            </a:r>
            <a:r>
              <a:rPr lang="zh-CN"/>
              <a:t>Bad UX without WiFi</a:t>
            </a:r>
          </a:p>
        </p:txBody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99" name="Shape 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6" y="1229875"/>
            <a:ext cx="1739200" cy="30919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Shape 1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50900" y="1229875"/>
            <a:ext cx="1739200" cy="30919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Shape 10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80099" y="1229875"/>
            <a:ext cx="1739200" cy="30919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Shape 10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14725" y="2369800"/>
            <a:ext cx="1517575" cy="158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Shape 10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720475" y="2369800"/>
            <a:ext cx="1594250" cy="1580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Shape 10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720475" y="1224175"/>
            <a:ext cx="3111826" cy="114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CN"/>
              <a:t>What we need of our apps</a:t>
            </a:r>
          </a:p>
        </p:txBody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1" name="Shape 1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229875"/>
            <a:ext cx="3046475" cy="171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Shape 1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35050" y="1229875"/>
            <a:ext cx="3097250" cy="17154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3" name="Shape 113"/>
          <p:cNvCxnSpPr>
            <a:stCxn id="111" idx="3"/>
            <a:endCxn id="112" idx="1"/>
          </p:cNvCxnSpPr>
          <p:nvPr/>
        </p:nvCxnSpPr>
        <p:spPr>
          <a:xfrm>
            <a:off x="3358175" y="2087575"/>
            <a:ext cx="2376900" cy="0"/>
          </a:xfrm>
          <a:prstGeom prst="straightConnector1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14" name="Shape 114"/>
          <p:cNvSpPr txBox="1"/>
          <p:nvPr/>
        </p:nvSpPr>
        <p:spPr>
          <a:xfrm>
            <a:off x="2251450" y="3543800"/>
            <a:ext cx="4681800" cy="5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zh-CN"/>
              <a:t>stable, </a:t>
            </a:r>
            <a:r>
              <a:rPr lang="zh-CN"/>
              <a:t>clear, correct handling, transparent c</a:t>
            </a:r>
            <a:r>
              <a:rPr lang="zh-CN"/>
              <a:t>ircumstances, maintainable</a:t>
            </a:r>
            <a:br>
              <a:rPr lang="zh-CN"/>
            </a:b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CN"/>
              <a:t>Progressive App</a:t>
            </a:r>
          </a:p>
        </p:txBody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/>
              <a:t>Progressive Web App(PWA)</a:t>
            </a:r>
          </a:p>
          <a:p>
            <a:pPr indent="-342900" lvl="0" marL="457200" rtl="0">
              <a:lnSpc>
                <a:spcPct val="200000"/>
              </a:lnSpc>
              <a:spcBef>
                <a:spcPts val="0"/>
              </a:spcBef>
              <a:buSzPct val="100000"/>
            </a:pPr>
            <a:r>
              <a:rPr lang="zh-CN"/>
              <a:t>Progressive Mobile App(PMA) ← Our topic</a:t>
            </a:r>
            <a:br>
              <a:rPr lang="zh-CN"/>
            </a:b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CN"/>
              <a:t>Foundation</a:t>
            </a:r>
          </a:p>
        </p:txBody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/>
              <a:t>Database on device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/>
              <a:t>Data flow being Single &amp; Unitary, either local-only or remote-only 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/>
              <a:t>Algorithm for select data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/>
              <a:t>Network context sensitive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/>
              <a:t>More payload on device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/>
              <a:t>More chances for reload-data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zh-CN"/>
              <a:t>Save all http-requests local, remove after reponses return or </a:t>
            </a:r>
            <a:br>
              <a:rPr lang="zh-CN"/>
            </a:br>
            <a:r>
              <a:rPr lang="zh-CN"/>
              <a:t>invalid(Just request)</a:t>
            </a:r>
          </a:p>
        </p:txBody>
      </p:sp>
      <p:sp>
        <p:nvSpPr>
          <p:cNvPr id="127" name="Shape 127"/>
          <p:cNvSpPr/>
          <p:nvPr/>
        </p:nvSpPr>
        <p:spPr>
          <a:xfrm>
            <a:off x="736300" y="1301875"/>
            <a:ext cx="6765600" cy="11952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0000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8" name="Shape 128"/>
          <p:cNvSpPr/>
          <p:nvPr/>
        </p:nvSpPr>
        <p:spPr>
          <a:xfrm>
            <a:off x="736300" y="2539775"/>
            <a:ext cx="6765600" cy="20292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6AA84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129" name="Shape 129"/>
          <p:cNvCxnSpPr/>
          <p:nvPr/>
        </p:nvCxnSpPr>
        <p:spPr>
          <a:xfrm>
            <a:off x="7558300" y="1899475"/>
            <a:ext cx="501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30" name="Shape 130"/>
          <p:cNvSpPr txBox="1"/>
          <p:nvPr/>
        </p:nvSpPr>
        <p:spPr>
          <a:xfrm>
            <a:off x="8116300" y="1718125"/>
            <a:ext cx="828900" cy="362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CN"/>
              <a:t>Data</a:t>
            </a:r>
          </a:p>
        </p:txBody>
      </p:sp>
      <p:sp>
        <p:nvSpPr>
          <p:cNvPr id="131" name="Shape 131"/>
          <p:cNvSpPr txBox="1"/>
          <p:nvPr/>
        </p:nvSpPr>
        <p:spPr>
          <a:xfrm>
            <a:off x="8116300" y="3137375"/>
            <a:ext cx="1027800" cy="362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CN"/>
              <a:t>Network</a:t>
            </a:r>
          </a:p>
        </p:txBody>
      </p:sp>
      <p:cxnSp>
        <p:nvCxnSpPr>
          <p:cNvPr id="132" name="Shape 132"/>
          <p:cNvCxnSpPr/>
          <p:nvPr/>
        </p:nvCxnSpPr>
        <p:spPr>
          <a:xfrm>
            <a:off x="7530100" y="3318725"/>
            <a:ext cx="558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CN"/>
              <a:t>Data</a:t>
            </a:r>
          </a:p>
        </p:txBody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/>
              <a:t>Local first or. Local only(select data)</a:t>
            </a:r>
          </a:p>
          <a:p>
            <a:pPr indent="-34290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/>
              <a:t>Payload for every app-version</a:t>
            </a:r>
          </a:p>
          <a:p>
            <a:pPr indent="-342900" lvl="0" marL="457200" rtl="0">
              <a:lnSpc>
                <a:spcPct val="200000"/>
              </a:lnSpc>
              <a:spcBef>
                <a:spcPts val="0"/>
              </a:spcBef>
              <a:buSzPct val="100000"/>
            </a:pPr>
            <a:r>
              <a:rPr lang="zh-CN"/>
              <a:t>Encapsulate</a:t>
            </a:r>
            <a:r>
              <a:rPr lang="zh-CN"/>
              <a:t> </a:t>
            </a:r>
            <a:r>
              <a:rPr lang="zh-CN"/>
              <a:t>bizz-logical</a:t>
            </a:r>
            <a:r>
              <a:rPr lang="zh-CN"/>
              <a:t> with local data(</a:t>
            </a:r>
            <a:r>
              <a:rPr lang="zh-CN"/>
              <a:t>Single &amp; Unitary)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Shape 1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5650" y="1932988"/>
            <a:ext cx="2349900" cy="989425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Shape 144"/>
          <p:cNvSpPr/>
          <p:nvPr/>
        </p:nvSpPr>
        <p:spPr>
          <a:xfrm>
            <a:off x="1676450" y="1949525"/>
            <a:ext cx="692700" cy="672300"/>
          </a:xfrm>
          <a:prstGeom prst="flowChartConnector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45" name="Shape 1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26212" y="564650"/>
            <a:ext cx="2088676" cy="3726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Shape 1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76450" y="852750"/>
            <a:ext cx="2088676" cy="37260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7" name="Shape 147"/>
          <p:cNvCxnSpPr>
            <a:stCxn id="143" idx="3"/>
            <a:endCxn id="145" idx="1"/>
          </p:cNvCxnSpPr>
          <p:nvPr/>
        </p:nvCxnSpPr>
        <p:spPr>
          <a:xfrm>
            <a:off x="3075550" y="2427700"/>
            <a:ext cx="1350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48" name="Shape 148"/>
          <p:cNvSpPr txBox="1"/>
          <p:nvPr/>
        </p:nvSpPr>
        <p:spPr>
          <a:xfrm>
            <a:off x="725650" y="341450"/>
            <a:ext cx="3766800" cy="59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CN" sz="3000"/>
              <a:t>App start, showing data from local or payload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9" name="Shape 149"/>
          <p:cNvSpPr/>
          <p:nvPr/>
        </p:nvSpPr>
        <p:spPr>
          <a:xfrm>
            <a:off x="8067375" y="0"/>
            <a:ext cx="1024500" cy="683100"/>
          </a:xfrm>
          <a:prstGeom prst="cloudCallout">
            <a:avLst>
              <a:gd fmla="val -20833" name="adj1"/>
              <a:gd fmla="val 625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CN"/>
              <a:t>Cloud</a:t>
            </a:r>
          </a:p>
        </p:txBody>
      </p:sp>
      <p:cxnSp>
        <p:nvCxnSpPr>
          <p:cNvPr id="150" name="Shape 150"/>
          <p:cNvCxnSpPr>
            <a:stCxn id="145" idx="0"/>
            <a:endCxn id="149" idx="0"/>
          </p:cNvCxnSpPr>
          <p:nvPr/>
        </p:nvCxnSpPr>
        <p:spPr>
          <a:xfrm rot="-5400000">
            <a:off x="6659000" y="-847000"/>
            <a:ext cx="223200" cy="26001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51" name="Shape 151"/>
          <p:cNvCxnSpPr>
            <a:stCxn id="146" idx="0"/>
            <a:endCxn id="149" idx="4"/>
          </p:cNvCxnSpPr>
          <p:nvPr/>
        </p:nvCxnSpPr>
        <p:spPr>
          <a:xfrm rot="-5400000">
            <a:off x="7951388" y="437850"/>
            <a:ext cx="84300" cy="745500"/>
          </a:xfrm>
          <a:prstGeom prst="curvedConnector3">
            <a:avLst>
              <a:gd fmla="val 38723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52" name="Shape 152"/>
          <p:cNvCxnSpPr>
            <a:stCxn id="145" idx="2"/>
            <a:endCxn id="146" idx="2"/>
          </p:cNvCxnSpPr>
          <p:nvPr/>
        </p:nvCxnSpPr>
        <p:spPr>
          <a:xfrm flipH="1" rot="-5400000">
            <a:off x="6401600" y="3359700"/>
            <a:ext cx="288000" cy="2150100"/>
          </a:xfrm>
          <a:prstGeom prst="curvedConnector3">
            <a:avLst>
              <a:gd fmla="val 182715" name="adj1"/>
            </a:avLst>
          </a:prstGeom>
          <a:noFill/>
          <a:ln cap="flat" cmpd="sng" w="38100">
            <a:solidFill>
              <a:srgbClr val="38761D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53" name="Shape 153"/>
          <p:cNvSpPr txBox="1"/>
          <p:nvPr/>
        </p:nvSpPr>
        <p:spPr>
          <a:xfrm>
            <a:off x="3606300" y="4439200"/>
            <a:ext cx="1931400" cy="4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CN"/>
              <a:t>Play with local data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CN"/>
              <a:t>Select data with AI </a:t>
            </a:r>
          </a:p>
        </p:txBody>
      </p:sp>
      <p:sp>
        <p:nvSpPr>
          <p:cNvPr id="159" name="Shape 159"/>
          <p:cNvSpPr txBox="1"/>
          <p:nvPr>
            <p:ph idx="1" type="body"/>
          </p:nvPr>
        </p:nvSpPr>
        <p:spPr>
          <a:xfrm>
            <a:off x="311700" y="1017800"/>
            <a:ext cx="8520600" cy="3551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8100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 sz="2400"/>
              <a:t>Inspired by Breadth-first search(beginner)</a:t>
            </a:r>
          </a:p>
          <a:p>
            <a:pPr indent="-342900" lvl="1" marL="9144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 sz="1800"/>
              <a:t>select(x) := f(Local(), Empty-Case(), Error-handling(), Remote())</a:t>
            </a:r>
          </a:p>
          <a:p>
            <a:pPr indent="-38100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 sz="2400"/>
              <a:t>Neural Networks</a:t>
            </a:r>
          </a:p>
          <a:p>
            <a:pPr indent="-342900" lvl="1" marL="914400">
              <a:lnSpc>
                <a:spcPct val="200000"/>
              </a:lnSpc>
              <a:spcBef>
                <a:spcPts val="0"/>
              </a:spcBef>
              <a:buSzPct val="100000"/>
            </a:pPr>
            <a:r>
              <a:rPr lang="zh-CN" sz="1800"/>
              <a:t>select(x) :=  f(Remote()</a:t>
            </a:r>
            <a:r>
              <a:rPr lang="zh-CN" sz="1800"/>
              <a:t> + Local()+ </a:t>
            </a:r>
            <a:r>
              <a:rPr lang="zh-CN" sz="1800"/>
              <a:t>Empty-Case() + Error-handling())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